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4314"/>
  </p:normalViewPr>
  <p:slideViewPr>
    <p:cSldViewPr snapToGrid="0" snapToObjects="1">
      <p:cViewPr varScale="1">
        <p:scale>
          <a:sx n="149" d="100"/>
          <a:sy n="149" d="100"/>
        </p:scale>
        <p:origin x="3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Water Bottles With White Caps">
            <a:extLst>
              <a:ext uri="{FF2B5EF4-FFF2-40B4-BE49-F238E27FC236}">
                <a16:creationId xmlns:a16="http://schemas.microsoft.com/office/drawing/2014/main" id="{8A0A9669-29C0-91DA-B418-FB45A9270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9303" r="5483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defRPr>
                <a:solidFill>
                  <a:srgbClr val="1E3799"/>
                </a:solidFill>
              </a:defRPr>
            </a:pPr>
            <a:r>
              <a:rPr lang="en-US" sz="4500">
                <a:solidFill>
                  <a:srgbClr val="FFFFFF"/>
                </a:solidFill>
              </a:rPr>
              <a:t>Predicting Water Potability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Logistic Regression • kNN • Random Forest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375" y="489508"/>
            <a:ext cx="4316172" cy="1667569"/>
          </a:xfrm>
        </p:spPr>
        <p:txBody>
          <a:bodyPr anchor="b">
            <a:normAutofit/>
          </a:bodyPr>
          <a:lstStyle/>
          <a:p>
            <a:pPr>
              <a:defRPr>
                <a:solidFill>
                  <a:srgbClr val="1E3799"/>
                </a:solidFill>
              </a:defRPr>
            </a:pPr>
            <a:r>
              <a:rPr lang="en-US" sz="3500"/>
              <a:t>Models Used</a:t>
            </a:r>
          </a:p>
        </p:txBody>
      </p:sp>
      <p:pic>
        <p:nvPicPr>
          <p:cNvPr id="22" name="Graphic 21" descr="Statistics">
            <a:extLst>
              <a:ext uri="{FF2B5EF4-FFF2-40B4-BE49-F238E27FC236}">
                <a16:creationId xmlns:a16="http://schemas.microsoft.com/office/drawing/2014/main" id="{F0AE88BB-9891-FCA0-3D12-B9F0020B1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097" y="1759590"/>
            <a:ext cx="2907124" cy="290712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376" y="2405894"/>
            <a:ext cx="4316172" cy="3197464"/>
          </a:xfrm>
        </p:spPr>
        <p:txBody>
          <a:bodyPr anchor="t">
            <a:normAutofit/>
          </a:bodyPr>
          <a:lstStyle/>
          <a:p>
            <a:endParaRPr lang="en-US" sz="1700"/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Logistic Regression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k-Nearest Neighbors (kNN)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Random Forest (Selected as Best Model)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>
              <a:defRPr>
                <a:solidFill>
                  <a:srgbClr val="1E3799"/>
                </a:solidFill>
              </a:defRPr>
            </a:pPr>
            <a:r>
              <a:rPr lang="en-US" sz="3500">
                <a:solidFill>
                  <a:srgbClr val="FFFFFF"/>
                </a:solidFill>
              </a:rPr>
              <a:t>Model Results (CV AUC)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Logistic Regression: 0.491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kNN: 0.639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Random Forest: 0.678 (Best)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>
              <a:defRPr>
                <a:solidFill>
                  <a:srgbClr val="1E3799"/>
                </a:solidFill>
              </a:defRPr>
            </a:pPr>
            <a:r>
              <a:rPr lang="en-US" sz="3500">
                <a:solidFill>
                  <a:srgbClr val="FFFFFF"/>
                </a:solidFill>
              </a:rPr>
              <a:t>Random Forest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Grid search: mtry = 2 to 9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Best parameter: mtry = 7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500 trees, optimized for ROC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>
              <a:defRPr>
                <a:solidFill>
                  <a:srgbClr val="1E3799"/>
                </a:solidFill>
              </a:defRPr>
            </a:pPr>
            <a:r>
              <a:rPr lang="en-US" sz="3500">
                <a:solidFill>
                  <a:srgbClr val="FFFFFF"/>
                </a:solidFill>
              </a:rPr>
              <a:t>Final Evaluation (Threshold = 0.5)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Accuracy = 65.99%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AUC = 0.6776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Sensitivity = 0.376, Specificity = 0.841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>
              <a:defRPr>
                <a:solidFill>
                  <a:srgbClr val="1E3799"/>
                </a:solidFill>
              </a:defRPr>
            </a:pPr>
            <a:r>
              <a:rPr lang="en-US" sz="3500">
                <a:solidFill>
                  <a:srgbClr val="FFFFFF"/>
                </a:solidFill>
              </a:rPr>
              <a:t>Final Evaluation (Optimal Threshold)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Accuracy = 66.6%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AUC = 0.675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Sensitivity improved to 0.462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Balanced Accuracy = 0.629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266449" cy="1616203"/>
          </a:xfrm>
        </p:spPr>
        <p:txBody>
          <a:bodyPr anchor="b">
            <a:normAutofit/>
          </a:bodyPr>
          <a:lstStyle/>
          <a:p>
            <a:pPr>
              <a:defRPr>
                <a:solidFill>
                  <a:srgbClr val="1E3799"/>
                </a:solidFill>
              </a:defRPr>
            </a:pPr>
            <a:r>
              <a:rPr lang="en-US" sz="280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266448" cy="3447832"/>
          </a:xfrm>
        </p:spPr>
        <p:txBody>
          <a:bodyPr anchor="t">
            <a:normAutofit/>
          </a:bodyPr>
          <a:lstStyle/>
          <a:p>
            <a:endParaRPr lang="en-US" sz="1700"/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Random Forest chosen as final predictive model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Moderate performance with meaningful chemical predictors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/>
              <a:t>Useful for preliminary water quality assessment</a:t>
            </a:r>
          </a:p>
        </p:txBody>
      </p:sp>
      <p:pic>
        <p:nvPicPr>
          <p:cNvPr id="5" name="Picture 4" descr="Scenic view of trees and plants growing in the forest">
            <a:extLst>
              <a:ext uri="{FF2B5EF4-FFF2-40B4-BE49-F238E27FC236}">
                <a16:creationId xmlns:a16="http://schemas.microsoft.com/office/drawing/2014/main" id="{479B55A0-3F35-4307-C113-2D2B819D79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62" r="33505"/>
          <a:stretch>
            <a:fillRect/>
          </a:stretch>
        </p:blipFill>
        <p:spPr>
          <a:xfrm>
            <a:off x="4572000" y="10"/>
            <a:ext cx="457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2135" y="3792161"/>
            <a:ext cx="1559464" cy="4579735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580" y="-3760"/>
            <a:ext cx="1632418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572000" y="5502302"/>
            <a:ext cx="4579735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0169" y="2939627"/>
            <a:ext cx="2372181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Beakers with solution on shelf in lab">
            <a:extLst>
              <a:ext uri="{FF2B5EF4-FFF2-40B4-BE49-F238E27FC236}">
                <a16:creationId xmlns:a16="http://schemas.microsoft.com/office/drawing/2014/main" id="{DED98392-1F54-6B96-D983-594E306C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9947" r="1052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728906"/>
            <a:ext cx="7344354" cy="2057037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1E3799"/>
                </a:solidFill>
              </a:defRPr>
            </a:pPr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635" y="2957665"/>
            <a:ext cx="7344354" cy="3171423"/>
          </a:xfrm>
        </p:spPr>
        <p:txBody>
          <a:bodyPr>
            <a:normAutofit/>
          </a:bodyPr>
          <a:lstStyle/>
          <a:p>
            <a:endParaRPr lang="en-US" sz="1700">
              <a:solidFill>
                <a:srgbClr val="FFFFFF"/>
              </a:solidFill>
            </a:endParaRP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Goal: Predict potability of water (Potable vs NotPotable)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Dataset: 3,276 water samples with 9 chemical features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Includes full ML pipeline: EDA, modeling, tuning, evaluation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Vaccine storage and manufacturing">
            <a:extLst>
              <a:ext uri="{FF2B5EF4-FFF2-40B4-BE49-F238E27FC236}">
                <a16:creationId xmlns:a16="http://schemas.microsoft.com/office/drawing/2014/main" id="{D4B3EEF3-A021-ED88-09A5-6652C7905DE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9185" r="1814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728906"/>
            <a:ext cx="7344354" cy="2057037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1E3799"/>
                </a:solidFill>
              </a:defRPr>
            </a:pPr>
            <a:r>
              <a:rPr lang="en-US">
                <a:solidFill>
                  <a:srgbClr val="FFFFFF"/>
                </a:solidFill>
              </a:rPr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635" y="2957665"/>
            <a:ext cx="7344354" cy="3171423"/>
          </a:xfrm>
        </p:spPr>
        <p:txBody>
          <a:bodyPr>
            <a:normAutofit/>
          </a:bodyPr>
          <a:lstStyle/>
          <a:p>
            <a:endParaRPr lang="en-US" sz="1700">
              <a:solidFill>
                <a:srgbClr val="FFFFFF"/>
              </a:solidFill>
            </a:endParaRP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Median imputation for missing values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Centering &amp; scaling applied to all predictors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70/30 stratified train-test split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digital balance scale using circles">
            <a:extLst>
              <a:ext uri="{FF2B5EF4-FFF2-40B4-BE49-F238E27FC236}">
                <a16:creationId xmlns:a16="http://schemas.microsoft.com/office/drawing/2014/main" id="{66C1979F-0057-6C68-74E2-9702DBB7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11298" r="8036" b="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728906"/>
            <a:ext cx="7344354" cy="2057037"/>
          </a:xfrm>
        </p:spPr>
        <p:txBody>
          <a:bodyPr>
            <a:normAutofit/>
          </a:bodyPr>
          <a:lstStyle/>
          <a:p>
            <a:pPr>
              <a:defRPr>
                <a:solidFill>
                  <a:srgbClr val="1E3799"/>
                </a:solidFill>
              </a:defRPr>
            </a:pPr>
            <a:r>
              <a:rPr lang="en-US">
                <a:solidFill>
                  <a:srgbClr val="FFFFFF"/>
                </a:solidFill>
              </a:rPr>
              <a:t>EDA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635" y="2957665"/>
            <a:ext cx="7344354" cy="3171423"/>
          </a:xfrm>
        </p:spPr>
        <p:txBody>
          <a:bodyPr>
            <a:normAutofit/>
          </a:bodyPr>
          <a:lstStyle/>
          <a:p>
            <a:endParaRPr lang="en-US" sz="1700">
              <a:solidFill>
                <a:srgbClr val="FFFFFF"/>
              </a:solidFill>
            </a:endParaRP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Moderate class imbalance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Weak correlations between most features</a:t>
            </a:r>
          </a:p>
          <a:p>
            <a:pPr>
              <a:defRPr sz="2200">
                <a:solidFill>
                  <a:srgbClr val="282828"/>
                </a:solidFill>
              </a:defRPr>
            </a:pPr>
            <a:r>
              <a:rPr lang="en-US" sz="1700">
                <a:solidFill>
                  <a:srgbClr val="FFFFFF"/>
                </a:solidFill>
              </a:rPr>
              <a:t>pH, Sulfate, Chloramines show strongest predictive influence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>
                <a:solidFill>
                  <a:srgbClr val="1E3799"/>
                </a:solidFill>
              </a:defRPr>
            </a:pPr>
            <a:r>
              <a:rPr lang="en-US" sz="3100">
                <a:solidFill>
                  <a:srgbClr val="FFFFFF"/>
                </a:solidFill>
              </a:rPr>
              <a:t>Missing Values per Column</a:t>
            </a:r>
          </a:p>
        </p:txBody>
      </p:sp>
      <p:pic>
        <p:nvPicPr>
          <p:cNvPr id="3" name="Picture 2" descr="p3.png"/>
          <p:cNvPicPr>
            <a:picLocks noChangeAspect="1"/>
          </p:cNvPicPr>
          <p:nvPr/>
        </p:nvPicPr>
        <p:blipFill>
          <a:blip r:embed="rId2"/>
          <a:srcRect b="3846"/>
          <a:stretch>
            <a:fillRect/>
          </a:stretch>
        </p:blipFill>
        <p:spPr>
          <a:xfrm>
            <a:off x="3582987" y="1520761"/>
            <a:ext cx="5085525" cy="3814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>
                <a:solidFill>
                  <a:srgbClr val="1E3799"/>
                </a:solidFill>
              </a:defRPr>
            </a:pPr>
            <a:r>
              <a:rPr lang="en-US" sz="3100">
                <a:solidFill>
                  <a:srgbClr val="FFFFFF"/>
                </a:solidFill>
              </a:rPr>
              <a:t>Class Balance</a:t>
            </a:r>
          </a:p>
        </p:txBody>
      </p:sp>
      <p:pic>
        <p:nvPicPr>
          <p:cNvPr id="3" name="Picture 2" descr="p2.png"/>
          <p:cNvPicPr>
            <a:picLocks noChangeAspect="1"/>
          </p:cNvPicPr>
          <p:nvPr/>
        </p:nvPicPr>
        <p:blipFill>
          <a:blip r:embed="rId2"/>
          <a:srcRect t="3846"/>
          <a:stretch>
            <a:fillRect/>
          </a:stretch>
        </p:blipFill>
        <p:spPr>
          <a:xfrm>
            <a:off x="3582987" y="1520760"/>
            <a:ext cx="5085525" cy="3814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>
                <a:solidFill>
                  <a:srgbClr val="1E3799"/>
                </a:solidFill>
              </a:defRPr>
            </a:pPr>
            <a:r>
              <a:rPr lang="en-US" sz="2900">
                <a:solidFill>
                  <a:srgbClr val="FFFFFF"/>
                </a:solidFill>
              </a:rPr>
              <a:t>Correlation Heatmap</a:t>
            </a:r>
          </a:p>
        </p:txBody>
      </p:sp>
      <p:pic>
        <p:nvPicPr>
          <p:cNvPr id="3" name="Picture 2" descr="p1.png"/>
          <p:cNvPicPr>
            <a:picLocks noChangeAspect="1"/>
          </p:cNvPicPr>
          <p:nvPr/>
        </p:nvPicPr>
        <p:blipFill>
          <a:blip r:embed="rId2"/>
          <a:srcRect t="3846"/>
          <a:stretch>
            <a:fillRect/>
          </a:stretch>
        </p:blipFill>
        <p:spPr>
          <a:xfrm>
            <a:off x="3582987" y="1520760"/>
            <a:ext cx="5085525" cy="3814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anchor="ctr">
            <a:normAutofit/>
          </a:bodyPr>
          <a:lstStyle/>
          <a:p>
            <a:pPr>
              <a:defRPr>
                <a:solidFill>
                  <a:srgbClr val="1E3799"/>
                </a:solidFill>
              </a:defRPr>
            </a:pPr>
            <a:r>
              <a:rPr lang="en-US" sz="2600">
                <a:solidFill>
                  <a:srgbClr val="FFFFFF"/>
                </a:solidFill>
              </a:rPr>
              <a:t>Feature Distributions by Potability</a:t>
            </a:r>
          </a:p>
        </p:txBody>
      </p:sp>
      <p:pic>
        <p:nvPicPr>
          <p:cNvPr id="3" name="Picture 2" descr="p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987" y="1444481"/>
            <a:ext cx="5085525" cy="39667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>
                <a:solidFill>
                  <a:srgbClr val="1E3799"/>
                </a:solidFill>
              </a:defRPr>
            </a:pPr>
            <a:r>
              <a:rPr lang="en-US" sz="2900">
                <a:solidFill>
                  <a:srgbClr val="FFFFFF"/>
                </a:solidFill>
              </a:rPr>
              <a:t>Random Forest Feature Importance</a:t>
            </a:r>
          </a:p>
        </p:txBody>
      </p:sp>
      <p:pic>
        <p:nvPicPr>
          <p:cNvPr id="3" name="Picture 2" descr="05.png"/>
          <p:cNvPicPr>
            <a:picLocks noChangeAspect="1"/>
          </p:cNvPicPr>
          <p:nvPr/>
        </p:nvPicPr>
        <p:blipFill>
          <a:blip r:embed="rId2"/>
          <a:srcRect b="3846"/>
          <a:stretch>
            <a:fillRect/>
          </a:stretch>
        </p:blipFill>
        <p:spPr>
          <a:xfrm>
            <a:off x="3582987" y="1520761"/>
            <a:ext cx="5085525" cy="3814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220</Words>
  <Application>Microsoft Macintosh PowerPoint</Application>
  <PresentationFormat>On-screen Show (4:3)</PresentationFormat>
  <Paragraphs>53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Predicting Water Potability Using Machine Learning</vt:lpstr>
      <vt:lpstr>Introduction</vt:lpstr>
      <vt:lpstr>Preprocessing</vt:lpstr>
      <vt:lpstr>EDA Summary</vt:lpstr>
      <vt:lpstr>Missing Values per Column</vt:lpstr>
      <vt:lpstr>Class Balance</vt:lpstr>
      <vt:lpstr>Correlation Heatmap</vt:lpstr>
      <vt:lpstr>Feature Distributions by Potability</vt:lpstr>
      <vt:lpstr>Random Forest Feature Importance</vt:lpstr>
      <vt:lpstr>Models Used</vt:lpstr>
      <vt:lpstr>Model Results (CV AUC)</vt:lpstr>
      <vt:lpstr>Random Forest Tuning</vt:lpstr>
      <vt:lpstr>Final Evaluation (Threshold = 0.5)</vt:lpstr>
      <vt:lpstr>Final Evaluation (Optimal Threshold)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Rajendran, Ashwin</cp:lastModifiedBy>
  <cp:revision>3</cp:revision>
  <dcterms:created xsi:type="dcterms:W3CDTF">2013-01-27T09:14:16Z</dcterms:created>
  <dcterms:modified xsi:type="dcterms:W3CDTF">2025-12-06T03:03:01Z</dcterms:modified>
  <cp:category/>
</cp:coreProperties>
</file>